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BM Plex Sans Medium"/>
      <p:regular r:id="rId17"/>
    </p:embeddedFont>
    <p:embeddedFont>
      <p:font typeface="IBM Plex Sans Medium"/>
      <p:regular r:id="rId18"/>
    </p:embeddedFont>
    <p:embeddedFont>
      <p:font typeface="IBM Plex Sans Medium"/>
      <p:regular r:id="rId19"/>
    </p:embeddedFont>
    <p:embeddedFont>
      <p:font typeface="IBM Plex Sans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4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425172"/>
            <a:ext cx="4919424" cy="737913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Detección de Neumonía con Inteligencia Artificial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Análisis automático de radiografías de tórax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Eduardo Herrera Martínez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Bootcamp Ciencia de Datos UDD - Módulo 7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2472"/>
            <a:ext cx="74036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Conclusiones y Aprendizajes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5822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Resumen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61033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 de IA que detecta 99.74% de casos de neumonía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5253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Solo 1 caso no detectado de 390 pacientes enfermos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947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API funcional para predicciones en tiempo real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369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Herramienta de apoyo para screening médico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295822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Aprendizajes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599521" y="361033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con PyTorch y Transfer Learning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05253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Manejo de datos desbalanceados (WeightedRandomSampler)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8576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Tuning de hiperparametros y comparación de arquitecturas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66273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Creación de APIs con FastAPI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10493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Importancia del Recall en contexto medico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531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El Problema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32886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¿Qué es la neumonía?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298096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Infección que inflama los pulmones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78606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Afecta a millones de personas cada año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9116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Puede ser mortal si no se detecta a tiempo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232886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El desafío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4856321" y="298096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Diagnostico requiere análisis de radiografías por especialistas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14897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siempre hay suficientes radiólogos disponibles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95407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Proceso manual puede ser lento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6014323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Pregunta: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93790" y="6722983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¿Puede una computadora ayudar a detectar neumonía?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93037" y="428030"/>
            <a:ext cx="4064437" cy="486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La Solución y los Datos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2393037" y="976551"/>
            <a:ext cx="5007769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Inteligencia Artificial para apoyo al diagnostico</a:t>
            </a:r>
            <a:endParaRPr lang="en-US" sz="18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3037" y="1501735"/>
            <a:ext cx="4922163" cy="62245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48652" y="2279809"/>
            <a:ext cx="1945481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Entrada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2548652" y="2616279"/>
            <a:ext cx="4610933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Imagen de rayos X de tórax</a:t>
            </a:r>
            <a:endParaRPr lang="en-US" sz="1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501735"/>
            <a:ext cx="4922163" cy="62245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70815" y="2279809"/>
            <a:ext cx="1945481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Salida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7470815" y="2616279"/>
            <a:ext cx="4610933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Predicción: Normal o Neumonía (con 99% de confianza)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2393037" y="3254216"/>
            <a:ext cx="3890010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Dataset utilizado: </a:t>
            </a:r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5,856 radiografías</a:t>
            </a:r>
            <a:endParaRPr lang="en-US" sz="18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3037" y="3779401"/>
            <a:ext cx="9844326" cy="359806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2393037" y="7552492"/>
            <a:ext cx="9844326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61448" y="456843"/>
            <a:ext cx="4153138" cy="519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¿Qué ve el modelo?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2061448" y="1042392"/>
            <a:ext cx="4036100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Diferencias visuales en radiografías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2061448" y="1769031"/>
            <a:ext cx="2076569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Normal: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061448" y="2194679"/>
            <a:ext cx="505110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Pulmones oscuros (aire)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2061448" y="2518529"/>
            <a:ext cx="505110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Sin manchas blancas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525464" y="1769031"/>
            <a:ext cx="2076569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Neumonía: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525464" y="2194679"/>
            <a:ext cx="505110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Áreas blancas (opacidades)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525464" y="2518529"/>
            <a:ext cx="505110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 liquido/infección</a:t>
            </a:r>
            <a:endParaRPr lang="en-US" sz="13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61448" y="3029188"/>
            <a:ext cx="10507504" cy="474380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0512"/>
            <a:ext cx="82256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Metodología - Transfer Learning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4001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Tecnología utilizada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0547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160514"/>
            <a:ext cx="4196358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3334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ResNet18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382524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 preentrenado con millones de imágenes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16962" y="280547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160514"/>
            <a:ext cx="4196358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0" name="Text 8"/>
          <p:cNvSpPr/>
          <p:nvPr/>
        </p:nvSpPr>
        <p:spPr>
          <a:xfrm>
            <a:off x="5216962" y="3334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Adaptación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16962" y="3825240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Ajustado para clasificar radiografías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640133" y="280547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3160514"/>
            <a:ext cx="4196358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4" name="Text 12"/>
          <p:cNvSpPr/>
          <p:nvPr/>
        </p:nvSpPr>
        <p:spPr>
          <a:xfrm>
            <a:off x="9640133" y="3334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Entrenamiento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40133" y="3825240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 épocas con 5,216 imágenes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506122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Características</a:t>
            </a:r>
            <a:endParaRPr lang="en-US" sz="2650" dirty="0"/>
          </a:p>
        </p:txBody>
      </p:sp>
      <p:sp>
        <p:nvSpPr>
          <p:cNvPr id="17" name="Shape 15"/>
          <p:cNvSpPr/>
          <p:nvPr/>
        </p:nvSpPr>
        <p:spPr>
          <a:xfrm>
            <a:off x="793790" y="5826681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484B51"/>
          </a:solidFill>
          <a:ln/>
        </p:spPr>
      </p:sp>
      <p:sp>
        <p:nvSpPr>
          <p:cNvPr id="18" name="Text 16"/>
          <p:cNvSpPr/>
          <p:nvPr/>
        </p:nvSpPr>
        <p:spPr>
          <a:xfrm>
            <a:off x="1020604" y="6053495"/>
            <a:ext cx="34736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11 millones de parámetros</a:t>
            </a:r>
            <a:endParaRPr lang="en-US" sz="2200" dirty="0"/>
          </a:p>
        </p:txBody>
      </p:sp>
      <p:sp>
        <p:nvSpPr>
          <p:cNvPr id="19" name="Shape 17"/>
          <p:cNvSpPr/>
          <p:nvPr/>
        </p:nvSpPr>
        <p:spPr>
          <a:xfrm>
            <a:off x="5216962" y="5826681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484B51"/>
          </a:solidFill>
          <a:ln/>
        </p:spPr>
      </p:sp>
      <p:sp>
        <p:nvSpPr>
          <p:cNvPr id="20" name="Text 18"/>
          <p:cNvSpPr/>
          <p:nvPr/>
        </p:nvSpPr>
        <p:spPr>
          <a:xfrm>
            <a:off x="5443776" y="6053495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Entrenamiento optimizado con GPU</a:t>
            </a:r>
            <a:endParaRPr lang="en-US" sz="2200" dirty="0"/>
          </a:p>
        </p:txBody>
      </p:sp>
      <p:sp>
        <p:nvSpPr>
          <p:cNvPr id="21" name="Shape 19"/>
          <p:cNvSpPr/>
          <p:nvPr/>
        </p:nvSpPr>
        <p:spPr>
          <a:xfrm>
            <a:off x="9640133" y="5826681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484B51"/>
          </a:solidFill>
          <a:ln/>
        </p:spPr>
      </p:sp>
      <p:sp>
        <p:nvSpPr>
          <p:cNvPr id="22" name="Text 20"/>
          <p:cNvSpPr/>
          <p:nvPr/>
        </p:nvSpPr>
        <p:spPr>
          <a:xfrm>
            <a:off x="9866948" y="6053495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Augmentation para mejorar generalización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86295" y="482084"/>
            <a:ext cx="5058251" cy="546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Curvas de Entrenamiento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1786295" y="1098232"/>
            <a:ext cx="2622352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Evolución del modelo</a:t>
            </a:r>
            <a:endParaRPr lang="en-US" sz="2050" dirty="0"/>
          </a:p>
        </p:txBody>
      </p:sp>
      <p:sp>
        <p:nvSpPr>
          <p:cNvPr id="4" name="Shape 2"/>
          <p:cNvSpPr/>
          <p:nvPr/>
        </p:nvSpPr>
        <p:spPr>
          <a:xfrm>
            <a:off x="1786295" y="1884759"/>
            <a:ext cx="5315545" cy="1529001"/>
          </a:xfrm>
          <a:prstGeom prst="roundRect">
            <a:avLst>
              <a:gd name="adj" fmla="val 171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793915" y="1892379"/>
            <a:ext cx="5299710" cy="5045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969532" y="2004893"/>
            <a:ext cx="141291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Etapa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3739634" y="2004893"/>
            <a:ext cx="140910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Loss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5505926" y="2004893"/>
            <a:ext cx="141291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1793915" y="2396966"/>
            <a:ext cx="5299710" cy="5045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969532" y="2509480"/>
            <a:ext cx="141291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Epoca 1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3739634" y="2509480"/>
            <a:ext cx="140910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0.1400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5505926" y="2509480"/>
            <a:ext cx="141291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93.21%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1793915" y="2901553"/>
            <a:ext cx="5299710" cy="5045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969532" y="3014067"/>
            <a:ext cx="141291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Época 10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3739634" y="3014067"/>
            <a:ext cx="140910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0.0095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5505926" y="3014067"/>
            <a:ext cx="141291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99.54%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7535942" y="2387203"/>
            <a:ext cx="531554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Loss disminuye = modelo mejora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7535942" y="2727841"/>
            <a:ext cx="531554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 aumenta = aprende a clasificar</a:t>
            </a:r>
            <a:endParaRPr lang="en-US" sz="1350" dirty="0"/>
          </a:p>
        </p:txBody>
      </p:sp>
      <p:pic>
        <p:nvPicPr>
          <p:cNvPr id="1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6295" y="3806904"/>
            <a:ext cx="11057692" cy="39406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11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Resultados - Métricas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750695"/>
            <a:ext cx="638222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Rendimiento en 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624 imágenes de prueba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629495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85.42%</a:t>
            </a:r>
            <a:endParaRPr lang="en-US" sz="5850" dirty="0"/>
          </a:p>
        </p:txBody>
      </p:sp>
      <p:sp>
        <p:nvSpPr>
          <p:cNvPr id="5" name="Text 3"/>
          <p:cNvSpPr/>
          <p:nvPr/>
        </p:nvSpPr>
        <p:spPr>
          <a:xfrm>
            <a:off x="900113" y="36612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Accuracy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25278" y="262949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81.21%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6612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Precisión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262949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99.74%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7563326" y="36612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Recall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788491" y="262949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89.53%</a:t>
            </a: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10894933" y="36612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F1-Score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791081" y="458259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0.94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5897523" y="56143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AUC-ROC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793790" y="6223873"/>
            <a:ext cx="13042821" cy="1054418"/>
          </a:xfrm>
          <a:prstGeom prst="roundRect">
            <a:avLst>
              <a:gd name="adj" fmla="val 3227"/>
            </a:avLst>
          </a:prstGeom>
          <a:solidFill>
            <a:srgbClr val="4D1F00"/>
          </a:solidFill>
          <a:ln/>
        </p:spPr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579275"/>
            <a:ext cx="354330" cy="283488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1601748" y="6507361"/>
            <a:ext cx="1200804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Clave: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Detecta el 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99.74%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 los casos de neumonía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48733" y="441246"/>
            <a:ext cx="4005024" cy="500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Matriz de Confusión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2248733" y="1005959"/>
            <a:ext cx="2792492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Desglose de predicciones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2248733" y="1546503"/>
            <a:ext cx="10132933" cy="1406485"/>
          </a:xfrm>
          <a:prstGeom prst="roundRect">
            <a:avLst>
              <a:gd name="adj" fmla="val 170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2256353" y="1554123"/>
            <a:ext cx="10117693" cy="4637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2416731" y="1657826"/>
            <a:ext cx="301466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59291" y="1657826"/>
            <a:ext cx="301085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Pred: Normal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9098042" y="1657826"/>
            <a:ext cx="3115866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Pred: Neumonía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2256353" y="2017871"/>
            <a:ext cx="10117693" cy="4637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2416731" y="2121575"/>
            <a:ext cx="301466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Real: Normal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5759291" y="2121575"/>
            <a:ext cx="301085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145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9098042" y="2121575"/>
            <a:ext cx="3115866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89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2256353" y="2481620"/>
            <a:ext cx="10117693" cy="4637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2416731" y="2585323"/>
            <a:ext cx="301466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Real: Neumonía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5759291" y="2585323"/>
            <a:ext cx="301085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9098042" y="2585323"/>
            <a:ext cx="3115866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389</a:t>
            </a:r>
            <a:endParaRPr lang="en-US" sz="1250" dirty="0"/>
          </a:p>
        </p:txBody>
      </p:sp>
      <p:sp>
        <p:nvSpPr>
          <p:cNvPr id="17" name="Shape 15"/>
          <p:cNvSpPr/>
          <p:nvPr/>
        </p:nvSpPr>
        <p:spPr>
          <a:xfrm>
            <a:off x="2248733" y="3133130"/>
            <a:ext cx="4986338" cy="866537"/>
          </a:xfrm>
          <a:prstGeom prst="roundRect">
            <a:avLst>
              <a:gd name="adj" fmla="val 2773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2431733" y="3316129"/>
            <a:ext cx="3526750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Solo 1 caso</a:t>
            </a:r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de neumonía no detectado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7395210" y="3133130"/>
            <a:ext cx="4986457" cy="866537"/>
          </a:xfrm>
          <a:prstGeom prst="roundRect">
            <a:avLst>
              <a:gd name="adj" fmla="val 2773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578209" y="3316129"/>
            <a:ext cx="4620458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 medicina:</a:t>
            </a:r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mejor falsas alarmas que perder enfermos</a:t>
            </a:r>
            <a:endParaRPr lang="en-US" sz="1550" dirty="0"/>
          </a:p>
        </p:txBody>
      </p:sp>
      <p:pic>
        <p:nvPicPr>
          <p:cNvPr id="2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48733" y="4179808"/>
            <a:ext cx="10132933" cy="36084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53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API y Demostración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04868"/>
            <a:ext cx="463986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Modelo disponible en internet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320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Uso: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01537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3370421"/>
            <a:ext cx="4196358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7" name="Text 5"/>
          <p:cNvSpPr/>
          <p:nvPr/>
        </p:nvSpPr>
        <p:spPr>
          <a:xfrm>
            <a:off x="793790" y="3544729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Usuario sube imagen de rayos X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16962" y="301537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370421"/>
            <a:ext cx="4196358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0" name="Text 8"/>
          <p:cNvSpPr/>
          <p:nvPr/>
        </p:nvSpPr>
        <p:spPr>
          <a:xfrm>
            <a:off x="5216962" y="3544729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Servidor procesa con el modelo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301537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370421"/>
            <a:ext cx="4196358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544729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Devuelve resultado en segundos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133951" y="4587954"/>
            <a:ext cx="1270265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Predicción: 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NEUMONÍA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33951" y="5296614"/>
            <a:ext cx="1270265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Probabilidad: 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92.45%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793790" y="4332803"/>
            <a:ext cx="30480" cy="1672471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7" name="Shape 15"/>
          <p:cNvSpPr/>
          <p:nvPr/>
        </p:nvSpPr>
        <p:spPr>
          <a:xfrm>
            <a:off x="793790" y="6260425"/>
            <a:ext cx="13042821" cy="963811"/>
          </a:xfrm>
          <a:prstGeom prst="roundRect">
            <a:avLst>
              <a:gd name="adj" fmla="val 3530"/>
            </a:avLst>
          </a:prstGeom>
          <a:solidFill>
            <a:srgbClr val="4D1F00"/>
          </a:solidFill>
          <a:ln/>
        </p:spPr>
      </p:sp>
      <p:pic>
        <p:nvPicPr>
          <p:cNvPr id="1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604516"/>
            <a:ext cx="283488" cy="226814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1530906" y="6543913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Importante: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 herramienta de APOYO, no reemplaza al médico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2026-01-25T11:31:53Z</dcterms:created>
  <dcterms:modified xsi:type="dcterms:W3CDTF">2026-01-25T11:31:53Z</dcterms:modified>
</cp:coreProperties>
</file>